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75" r:id="rId4"/>
    <p:sldId id="276" r:id="rId5"/>
    <p:sldId id="277" r:id="rId6"/>
    <p:sldId id="256" r:id="rId7"/>
    <p:sldId id="264" r:id="rId8"/>
    <p:sldId id="258" r:id="rId9"/>
    <p:sldId id="257" r:id="rId10"/>
    <p:sldId id="273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1" r:id="rId24"/>
    <p:sldId id="284" r:id="rId25"/>
    <p:sldId id="274" r:id="rId26"/>
    <p:sldId id="278" r:id="rId27"/>
    <p:sldId id="279" r:id="rId28"/>
    <p:sldId id="280" r:id="rId29"/>
    <p:sldId id="281" r:id="rId30"/>
    <p:sldId id="295" r:id="rId31"/>
    <p:sldId id="290" r:id="rId32"/>
    <p:sldId id="296" r:id="rId33"/>
    <p:sldId id="297" r:id="rId34"/>
    <p:sldId id="298" r:id="rId35"/>
    <p:sldId id="292" r:id="rId36"/>
    <p:sldId id="291" r:id="rId37"/>
    <p:sldId id="293" r:id="rId38"/>
    <p:sldId id="294" r:id="rId39"/>
    <p:sldId id="299" r:id="rId40"/>
    <p:sldId id="300" r:id="rId41"/>
    <p:sldId id="288" r:id="rId42"/>
    <p:sldId id="287" r:id="rId43"/>
    <p:sldId id="289" r:id="rId44"/>
    <p:sldId id="301" r:id="rId45"/>
    <p:sldId id="308" r:id="rId46"/>
    <p:sldId id="309" r:id="rId47"/>
    <p:sldId id="302" r:id="rId48"/>
    <p:sldId id="303" r:id="rId49"/>
    <p:sldId id="304" r:id="rId50"/>
    <p:sldId id="305" r:id="rId51"/>
    <p:sldId id="306" r:id="rId52"/>
    <p:sldId id="307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MANUFACTURING TECHNOLOGY-I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[ME6302]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7200" dirty="0" smtClean="0"/>
              <a:t>III  SEMESTER / II YEAR – ‘A’ SECTION</a:t>
            </a:r>
          </a:p>
          <a:p>
            <a:r>
              <a:rPr lang="en-US" sz="7200" b="1" dirty="0" smtClean="0"/>
              <a:t>MECHANICAL ENGINEERING</a:t>
            </a:r>
          </a:p>
          <a:p>
            <a:r>
              <a:rPr lang="en-US" sz="7200" dirty="0" smtClean="0"/>
              <a:t>[</a:t>
            </a:r>
            <a:r>
              <a:rPr lang="en-US" sz="7200" b="1" dirty="0" smtClean="0"/>
              <a:t>Academic  Year</a:t>
            </a:r>
            <a:r>
              <a:rPr lang="en-US" sz="7200" b="1" smtClean="0"/>
              <a:t>: </a:t>
            </a:r>
            <a:r>
              <a:rPr lang="en-US" sz="7200" smtClean="0"/>
              <a:t>2015-2016 </a:t>
            </a:r>
            <a:r>
              <a:rPr lang="en-US" sz="7200" dirty="0" smtClean="0"/>
              <a:t>– </a:t>
            </a:r>
            <a:r>
              <a:rPr lang="en-US" sz="7200" b="1" dirty="0" smtClean="0"/>
              <a:t>Batch</a:t>
            </a:r>
            <a:r>
              <a:rPr lang="en-US" sz="7200" b="1" smtClean="0"/>
              <a:t>: </a:t>
            </a:r>
            <a:r>
              <a:rPr lang="en-US" sz="7200" smtClean="0"/>
              <a:t>2014-2018]</a:t>
            </a:r>
            <a:endParaRPr lang="en-IN" sz="7200" dirty="0"/>
          </a:p>
        </p:txBody>
      </p:sp>
    </p:spTree>
    <p:extLst>
      <p:ext uri="{BB962C8B-B14F-4D97-AF65-F5344CB8AC3E}">
        <p14:creationId xmlns="" xmlns:p14="http://schemas.microsoft.com/office/powerpoint/2010/main" val="3879339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Primarily used to produce the </a:t>
            </a:r>
            <a:r>
              <a:rPr lang="en-US" dirty="0" err="1" smtClean="0"/>
              <a:t>mould</a:t>
            </a:r>
            <a:r>
              <a:rPr lang="en-US" dirty="0" smtClean="0"/>
              <a:t> cavity in sand.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It is slightly larger than the desired casting, due to various allowances.</a:t>
            </a:r>
          </a:p>
          <a:p>
            <a:pPr algn="just">
              <a:buFont typeface="Wingdings" pitchFamily="2" charset="2"/>
              <a:buChar char="v"/>
            </a:pPr>
            <a:endParaRPr lang="en-US" dirty="0"/>
          </a:p>
          <a:p>
            <a:pPr algn="just"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98438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44562"/>
          </a:xfrm>
        </p:spPr>
        <p:txBody>
          <a:bodyPr/>
          <a:lstStyle/>
          <a:p>
            <a:r>
              <a:rPr lang="en-US" dirty="0" smtClean="0"/>
              <a:t>TYPES OF PATTERN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Solid or Single piece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Loose piece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Match plate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Sweep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Skeleton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Segmental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Shell pattern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3033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SOLID </a:t>
            </a:r>
            <a:r>
              <a:rPr lang="en-IN" i="1" dirty="0" smtClean="0"/>
              <a:t>or </a:t>
            </a:r>
            <a:r>
              <a:rPr lang="en-IN" dirty="0" smtClean="0"/>
              <a:t>SINGLE PIECE Pattern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864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2639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SPLIT Pattern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4102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30638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LOOSE PIECE Pattern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114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 PLATE Pattern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61722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SWEEP Pattern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752600"/>
            <a:ext cx="35814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SKELETON Pattern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5181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SEGMENTAL Pattern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334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SHELL Pattern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52578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81000"/>
            <a:ext cx="86868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2400" dirty="0" smtClean="0"/>
              <a:t>‘Manufacturing’ is derived from the Latin, </a:t>
            </a:r>
          </a:p>
          <a:p>
            <a:pPr marL="45720" indent="0" algn="just">
              <a:buNone/>
            </a:pPr>
            <a:r>
              <a:rPr lang="en-US" sz="2400" dirty="0"/>
              <a:t>	</a:t>
            </a:r>
            <a:r>
              <a:rPr lang="en-US" sz="2400" dirty="0" err="1" smtClean="0">
                <a:solidFill>
                  <a:srgbClr val="00B050"/>
                </a:solidFill>
              </a:rPr>
              <a:t>manus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= hand and </a:t>
            </a:r>
            <a:r>
              <a:rPr lang="en-US" sz="2400" dirty="0" err="1" smtClean="0">
                <a:solidFill>
                  <a:srgbClr val="00B050"/>
                </a:solidFill>
              </a:rPr>
              <a:t>factus</a:t>
            </a:r>
            <a:r>
              <a:rPr lang="en-US" sz="2400" dirty="0" smtClean="0"/>
              <a:t> = made,</a:t>
            </a:r>
          </a:p>
          <a:p>
            <a:pPr marL="45720" indent="0" algn="just">
              <a:buNone/>
            </a:pPr>
            <a:r>
              <a:rPr lang="en-US" sz="2400" dirty="0"/>
              <a:t>t</a:t>
            </a:r>
            <a:r>
              <a:rPr lang="en-US" sz="2400" dirty="0" smtClean="0"/>
              <a:t>hat is, the literal meaning is “made by hand”.</a:t>
            </a:r>
          </a:p>
          <a:p>
            <a:pPr marL="45720" indent="0" algn="just">
              <a:buNone/>
            </a:pPr>
            <a:r>
              <a:rPr lang="en-US" sz="24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/>
              <a:t>‘</a:t>
            </a:r>
            <a:r>
              <a:rPr lang="en-US" sz="2400" dirty="0" smtClean="0"/>
              <a:t>Manufacturing’ means the making of goods and articles by </a:t>
            </a:r>
            <a:r>
              <a:rPr lang="en-US" sz="2400" dirty="0"/>
              <a:t>hand and/or </a:t>
            </a:r>
            <a:r>
              <a:rPr lang="en-US" sz="2400" dirty="0" smtClean="0"/>
              <a:t>by machinery.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2400" dirty="0" smtClean="0"/>
              <a:t>‘</a:t>
            </a:r>
            <a:r>
              <a:rPr lang="en-US" sz="2400" dirty="0" smtClean="0">
                <a:solidFill>
                  <a:srgbClr val="C00000"/>
                </a:solidFill>
              </a:rPr>
              <a:t>Manufacturing Technology</a:t>
            </a:r>
            <a:r>
              <a:rPr lang="en-US" sz="2400" dirty="0" smtClean="0"/>
              <a:t>’ or “</a:t>
            </a:r>
            <a:r>
              <a:rPr lang="en-US" sz="2400" dirty="0">
                <a:solidFill>
                  <a:srgbClr val="C00000"/>
                </a:solidFill>
              </a:rPr>
              <a:t>Production Technology</a:t>
            </a:r>
            <a:r>
              <a:rPr lang="en-US" sz="2400" dirty="0" smtClean="0"/>
              <a:t>” can be defined as the study of the various processes required to produce parts and to assemble them into machines and mechanisms.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  <a:p>
            <a:pPr algn="just">
              <a:buFont typeface="Wingdings" pitchFamily="2" charset="2"/>
              <a:buChar char="Ø"/>
            </a:pP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987015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4267200"/>
            <a:ext cx="7239000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a) solid </a:t>
            </a:r>
            <a:r>
              <a:rPr lang="en-IN" dirty="0"/>
              <a:t>pattern </a:t>
            </a:r>
          </a:p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b) split </a:t>
            </a:r>
            <a:r>
              <a:rPr lang="en-IN" dirty="0"/>
              <a:t>pattern </a:t>
            </a:r>
          </a:p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c) match-plate </a:t>
            </a:r>
            <a:r>
              <a:rPr lang="en-IN" dirty="0"/>
              <a:t>pattern </a:t>
            </a:r>
          </a:p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d) cope </a:t>
            </a:r>
            <a:r>
              <a:rPr lang="en-IN" dirty="0"/>
              <a:t>and drag pattern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3325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9375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PATTERN MATERIALS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Wood – Teak, Mahogany, White pine….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Metal – Cast Iron, Brass, </a:t>
            </a:r>
            <a:r>
              <a:rPr lang="en-US" sz="2800" dirty="0" err="1" smtClean="0"/>
              <a:t>Aluminium</a:t>
            </a:r>
            <a:r>
              <a:rPr lang="en-US" sz="2800" dirty="0" smtClean="0"/>
              <a:t>, White metal……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Plaster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Plastics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Wax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44565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COLOUR SCHEME FOR PATTERNS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Surface as cast		: </a:t>
            </a:r>
            <a:r>
              <a:rPr lang="en-US" b="1" dirty="0" smtClean="0"/>
              <a:t>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Machined surface		: 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Core prints an seats	: 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Loose pieces			: 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/ </a:t>
            </a:r>
            <a:r>
              <a:rPr lang="en-US" b="1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					(diagonal stripes)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Stop-off			</a:t>
            </a:r>
            <a:r>
              <a:rPr lang="en-US" dirty="0"/>
              <a:t>: 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/ </a:t>
            </a:r>
            <a:r>
              <a:rPr lang="en-US" b="1" dirty="0" smtClean="0"/>
              <a:t>BLACK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					(diagonal stripes)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869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SELECTION OF PATTERN MATERIALS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(Requirements of a good pattern)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Secure the desired shape and size of the casting.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Cheap and readily repairable.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Simple in design for ease of manufacture.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Light in mass and convenient to handle.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Have high strength and long life in order to make as many </a:t>
            </a:r>
            <a:r>
              <a:rPr lang="en-US" sz="2800" dirty="0" err="1" smtClean="0"/>
              <a:t>moulds</a:t>
            </a:r>
            <a:r>
              <a:rPr lang="en-US" sz="2800" dirty="0" smtClean="0"/>
              <a:t> as required.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/>
              <a:t>Retain its dimensions and rigidity during the definite service life.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278757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b="1" dirty="0" smtClean="0"/>
              <a:t>PATTERN ALLOWANCE</a:t>
            </a:r>
            <a:endParaRPr lang="e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001000" cy="220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i="1" dirty="0" smtClean="0"/>
              <a:t>The difference in the dimensions of the casting and the pattern is due to the various allowances considered while designing a pattern for a casting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smtClean="0"/>
              <a:t>The various types of allowances are,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400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249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SHRINKAGE ALLOWANCE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267200" y="304800"/>
            <a:ext cx="43465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MACHINING or FINISH ALLOWANCE</a:t>
            </a:r>
            <a:endParaRPr lang="en-IN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300984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24528" cy="4626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4913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572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DRAFT or TAPER ALLOWANCE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6858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DISTORTION or CAMBER ALLOWANCE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429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0386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8969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RAPPING or SHAKE ALLOWANCE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To remove the pattern out of </a:t>
            </a:r>
            <a:r>
              <a:rPr lang="en-US" sz="2400" dirty="0" err="1" smtClean="0"/>
              <a:t>mould</a:t>
            </a:r>
            <a:r>
              <a:rPr lang="en-US" sz="2400" dirty="0" smtClean="0"/>
              <a:t> cavity, it is slightly rapped or </a:t>
            </a:r>
            <a:r>
              <a:rPr lang="en-US" sz="2400" dirty="0" err="1" smtClean="0"/>
              <a:t>shaked</a:t>
            </a:r>
            <a:r>
              <a:rPr lang="en-US" sz="2400" dirty="0" smtClean="0"/>
              <a:t> to detach it from the </a:t>
            </a:r>
            <a:r>
              <a:rPr lang="en-US" sz="2400" dirty="0" err="1" smtClean="0"/>
              <a:t>mould</a:t>
            </a:r>
            <a:r>
              <a:rPr lang="en-US" sz="2400" dirty="0" smtClean="0"/>
              <a:t> cavity.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Negative Allowance – subtracted from pattern dimensions.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3098761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MOULDING SAND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</a:rPr>
              <a:t>Special type of sand </a:t>
            </a:r>
            <a:r>
              <a:rPr lang="en-US" i="1" dirty="0" smtClean="0"/>
              <a:t>is used for making </a:t>
            </a:r>
            <a:r>
              <a:rPr lang="en-US" b="1" i="1" dirty="0" err="1" smtClean="0">
                <a:solidFill>
                  <a:srgbClr val="7030A0"/>
                </a:solidFill>
              </a:rPr>
              <a:t>mould</a:t>
            </a:r>
            <a:r>
              <a:rPr lang="en-US" i="1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i="1" dirty="0"/>
          </a:p>
          <a:p>
            <a:pPr algn="just">
              <a:buFont typeface="Wingdings" pitchFamily="2" charset="2"/>
              <a:buChar char="v"/>
            </a:pPr>
            <a:r>
              <a:rPr lang="en-US" i="1" dirty="0" smtClean="0"/>
              <a:t> </a:t>
            </a:r>
            <a:r>
              <a:rPr lang="en-US" sz="2800" dirty="0" smtClean="0"/>
              <a:t>3 Essential constituents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Refractory sand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Binder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Additive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Silica is widely used as </a:t>
            </a:r>
            <a:r>
              <a:rPr lang="en-US" dirty="0" err="1" smtClean="0"/>
              <a:t>moulding</a:t>
            </a:r>
            <a:r>
              <a:rPr lang="en-US" dirty="0" smtClean="0"/>
              <a:t> sand.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 has 80 to 90 % - Silica Dioxide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 gives </a:t>
            </a:r>
            <a:r>
              <a:rPr lang="en-US" b="1" i="1" dirty="0" smtClean="0">
                <a:solidFill>
                  <a:srgbClr val="FF0000"/>
                </a:solidFill>
              </a:rPr>
              <a:t>refractoriness</a:t>
            </a:r>
            <a:r>
              <a:rPr lang="en-US" dirty="0" smtClean="0"/>
              <a:t> to the sand.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54638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TYPES OF SAND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Natural Sand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   </a:t>
            </a:r>
            <a:r>
              <a:rPr lang="en-US" sz="2400" dirty="0" smtClean="0">
                <a:sym typeface="Wingdings" pitchFamily="2" charset="2"/>
              </a:rPr>
              <a:t>Available from natural deposits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    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Needs only 5-8% water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> Used for light castings in Ferrous &amp; Non-Ferrous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2.   Synthetic Sand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</a:t>
            </a:r>
            <a:r>
              <a:rPr lang="en-US" sz="2200" dirty="0" smtClean="0">
                <a:sym typeface="Wingdings" pitchFamily="2" charset="2"/>
              </a:rPr>
              <a:t>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Prepared (with desired properties, as we like) artificially by 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      mixing clay free sand </a:t>
            </a:r>
          </a:p>
          <a:p>
            <a:pPr marL="0" indent="0">
              <a:buNone/>
            </a:pPr>
            <a:r>
              <a:rPr lang="en-US" sz="2600" dirty="0" smtClean="0">
                <a:sym typeface="Wingdings" pitchFamily="2" charset="2"/>
              </a:rPr>
              <a:t>      </a:t>
            </a:r>
            <a:r>
              <a:rPr lang="en-US" sz="2200" dirty="0" smtClean="0">
                <a:sym typeface="Wingdings" pitchFamily="2" charset="2"/>
              </a:rPr>
              <a:t>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Used in mechanized production machine </a:t>
            </a:r>
            <a:r>
              <a:rPr lang="en-US" sz="2400" dirty="0" err="1" smtClean="0">
                <a:sym typeface="Wingdings" pitchFamily="2" charset="2"/>
              </a:rPr>
              <a:t>moulding</a:t>
            </a:r>
            <a:r>
              <a:rPr lang="en-US" sz="2400" dirty="0" smtClean="0">
                <a:sym typeface="Wingdings" pitchFamily="2" charset="2"/>
              </a:rPr>
              <a:t> &amp; High 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pressure </a:t>
            </a:r>
            <a:r>
              <a:rPr lang="en-US" sz="2400" dirty="0" err="1" smtClean="0">
                <a:sym typeface="Wingdings" pitchFamily="2" charset="2"/>
              </a:rPr>
              <a:t>moulding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3.   </a:t>
            </a:r>
            <a:r>
              <a:rPr lang="en-US" sz="2800" dirty="0" smtClean="0"/>
              <a:t>Special Sand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Zircon sand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Chromite sand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375344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8305800" cy="5943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CLASSIFICATION OF MANUFACTURING PROCESSES</a:t>
            </a:r>
          </a:p>
          <a:p>
            <a:pPr marL="45720" indent="0" algn="ctr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(Metal) Casting Processes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Joining Processes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(Metal) Forming Processes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Sheet metal Processes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Plastic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materials </a:t>
            </a:r>
            <a:r>
              <a:rPr lang="en-US" sz="2400" dirty="0" smtClean="0">
                <a:solidFill>
                  <a:srgbClr val="00B050"/>
                </a:solidFill>
              </a:rPr>
              <a:t>(Polymers) </a:t>
            </a:r>
            <a:r>
              <a:rPr lang="en-US" sz="2400" dirty="0" smtClean="0">
                <a:solidFill>
                  <a:srgbClr val="002060"/>
                </a:solidFill>
              </a:rPr>
              <a:t>processes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Machining processes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Powder Metallurgy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Heat treatment &amp; Surface treatment processes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Assembly processes</a:t>
            </a:r>
            <a:endParaRPr lang="en-IN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752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TYPES OF MOULDING SAND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GREEN SAND </a:t>
            </a:r>
          </a:p>
          <a:p>
            <a:pPr marL="0" indent="0">
              <a:buNone/>
            </a:pPr>
            <a:r>
              <a:rPr lang="en-US" sz="2800" dirty="0" smtClean="0"/>
              <a:t> 	- in moist state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- 5 to 8 % of water &amp; 16 to 30 % of clay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Having good damping capacity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Small and medium size castings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 startAt="2"/>
            </a:pPr>
            <a:r>
              <a:rPr lang="en-US" sz="2800" b="1" dirty="0" smtClean="0"/>
              <a:t>DRY SAND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in dry stage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called as ‘dry sand </a:t>
            </a:r>
            <a:r>
              <a:rPr lang="en-US" sz="2800" dirty="0" err="1" smtClean="0"/>
              <a:t>mould</a:t>
            </a:r>
            <a:r>
              <a:rPr lang="en-US" sz="2800" dirty="0" smtClean="0"/>
              <a:t>’ or ‘skin dry </a:t>
            </a:r>
            <a:r>
              <a:rPr lang="en-US" sz="2800" dirty="0" err="1" smtClean="0"/>
              <a:t>mould</a:t>
            </a:r>
            <a:r>
              <a:rPr lang="en-US" sz="2800" dirty="0" smtClean="0"/>
              <a:t>’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large castings</a:t>
            </a:r>
          </a:p>
        </p:txBody>
      </p:sp>
    </p:spTree>
    <p:extLst>
      <p:ext uri="{BB962C8B-B14F-4D97-AF65-F5344CB8AC3E}">
        <p14:creationId xmlns="" xmlns:p14="http://schemas.microsoft.com/office/powerpoint/2010/main" val="1111386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Facing Sand</a:t>
            </a:r>
          </a:p>
          <a:p>
            <a:pPr marL="0" indent="0">
              <a:buNone/>
            </a:pPr>
            <a:r>
              <a:rPr lang="en-US" dirty="0" smtClean="0"/>
              <a:t>4. Loam Sand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Consists of fine silica sand, fine refractories, clay (</a:t>
            </a:r>
            <a:r>
              <a:rPr lang="en-US" sz="2400" dirty="0" err="1" smtClean="0"/>
              <a:t>arround</a:t>
            </a:r>
            <a:r>
              <a:rPr lang="en-US" sz="2400" dirty="0" smtClean="0"/>
              <a:t> 50 %), graphite, </a:t>
            </a:r>
            <a:r>
              <a:rPr lang="en-US" sz="2400" dirty="0" err="1" smtClean="0"/>
              <a:t>fibre</a:t>
            </a:r>
            <a:r>
              <a:rPr lang="en-US" sz="2400" dirty="0" smtClean="0"/>
              <a:t> and water.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Melting large castings – Bell, Roller, Pulleys etc.,</a:t>
            </a:r>
            <a:endParaRPr lang="en-IN" sz="2400" dirty="0"/>
          </a:p>
          <a:p>
            <a:pPr lvl="1">
              <a:buFont typeface="Wingdings" pitchFamily="2" charset="2"/>
              <a:buChar char="Ø"/>
            </a:pPr>
            <a:endParaRPr lang="en-US" sz="2400" dirty="0"/>
          </a:p>
          <a:p>
            <a:pPr marL="57150" indent="0">
              <a:buNone/>
            </a:pPr>
            <a:r>
              <a:rPr lang="en-US" dirty="0" smtClean="0"/>
              <a:t>5. Backing Sand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Used to backup the facing sand and to fill the whole volume of the </a:t>
            </a:r>
            <a:r>
              <a:rPr lang="en-US" sz="2400" dirty="0" err="1" smtClean="0"/>
              <a:t>mould</a:t>
            </a:r>
            <a:r>
              <a:rPr lang="en-US" sz="2400" dirty="0" smtClean="0"/>
              <a:t> box.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Old sand may used repeatedly 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6. Parting Sand</a:t>
            </a:r>
          </a:p>
        </p:txBody>
      </p:sp>
    </p:spTree>
    <p:extLst>
      <p:ext uri="{BB962C8B-B14F-4D97-AF65-F5344CB8AC3E}">
        <p14:creationId xmlns="" xmlns:p14="http://schemas.microsoft.com/office/powerpoint/2010/main" val="1305776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PROPERTIES OF MOULDING SAND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Porosity </a:t>
            </a:r>
            <a:r>
              <a:rPr lang="en-US" sz="2800" i="1" dirty="0" smtClean="0"/>
              <a:t>or</a:t>
            </a:r>
            <a:r>
              <a:rPr lang="en-US" sz="2800" dirty="0" smtClean="0"/>
              <a:t> Permeability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Plasticity </a:t>
            </a:r>
            <a:r>
              <a:rPr lang="en-US" sz="2800" i="1" dirty="0" smtClean="0"/>
              <a:t>or</a:t>
            </a:r>
            <a:r>
              <a:rPr lang="en-US" sz="2800" dirty="0" smtClean="0"/>
              <a:t> </a:t>
            </a:r>
            <a:r>
              <a:rPr lang="en-US" sz="2800" dirty="0" err="1" smtClean="0"/>
              <a:t>Flowability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Strength </a:t>
            </a:r>
            <a:r>
              <a:rPr lang="en-US" sz="2800" i="1" dirty="0" smtClean="0"/>
              <a:t>or</a:t>
            </a:r>
            <a:r>
              <a:rPr lang="en-US" sz="2800" dirty="0" smtClean="0"/>
              <a:t> Cohesiveness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Refractoriness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Adhesiveness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8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Collapsibility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581555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MOULDING SAND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	According to the </a:t>
            </a:r>
            <a:r>
              <a:rPr lang="en-US" sz="2800" i="1" dirty="0" smtClean="0">
                <a:solidFill>
                  <a:srgbClr val="0070C0"/>
                </a:solidFill>
              </a:rPr>
              <a:t>amount of clayey matter </a:t>
            </a:r>
            <a:r>
              <a:rPr lang="en-US" sz="2800" dirty="0" smtClean="0"/>
              <a:t>they contain, the </a:t>
            </a:r>
            <a:r>
              <a:rPr lang="en-US" sz="2800" dirty="0" err="1" smtClean="0"/>
              <a:t>moulding</a:t>
            </a:r>
            <a:r>
              <a:rPr lang="en-US" sz="2800" dirty="0" smtClean="0"/>
              <a:t> sands are classified as: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Silica Sand			: </a:t>
            </a:r>
            <a:r>
              <a:rPr lang="en-US" sz="2800" dirty="0" err="1" smtClean="0"/>
              <a:t>Upto</a:t>
            </a:r>
            <a:r>
              <a:rPr lang="en-US" sz="2800" dirty="0" smtClean="0"/>
              <a:t> 2% clay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Lean or Weak sand		: 2 to 10% clay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Moderately strong sand 	: 10 to 20% clay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Strong sand			: </a:t>
            </a:r>
            <a:r>
              <a:rPr lang="en-US" sz="2800" dirty="0" err="1"/>
              <a:t>Upto</a:t>
            </a:r>
            <a:r>
              <a:rPr lang="en-US" sz="2800" dirty="0"/>
              <a:t> </a:t>
            </a:r>
            <a:r>
              <a:rPr lang="en-US" sz="2800" dirty="0" smtClean="0"/>
              <a:t>30% clay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Extra strong sand		: </a:t>
            </a:r>
            <a:r>
              <a:rPr lang="en-US" sz="2800" dirty="0" err="1"/>
              <a:t>Upto</a:t>
            </a:r>
            <a:r>
              <a:rPr lang="en-US" sz="2800" dirty="0"/>
              <a:t> </a:t>
            </a:r>
            <a:r>
              <a:rPr lang="en-US" sz="2800" dirty="0" smtClean="0"/>
              <a:t>50</a:t>
            </a:r>
            <a:r>
              <a:rPr lang="en-US" sz="2800" dirty="0"/>
              <a:t>% </a:t>
            </a:r>
            <a:r>
              <a:rPr lang="en-US" sz="2800" dirty="0" smtClean="0"/>
              <a:t>clay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b="1" dirty="0" smtClean="0"/>
              <a:t>Types of sand </a:t>
            </a:r>
            <a:r>
              <a:rPr lang="en-US" sz="2800" dirty="0" smtClean="0"/>
              <a:t>: </a:t>
            </a:r>
          </a:p>
          <a:p>
            <a:pPr marL="0" indent="0" algn="just">
              <a:buNone/>
            </a:pPr>
            <a:r>
              <a:rPr lang="en-US" sz="2800" dirty="0" smtClean="0"/>
              <a:t>1. Natural	2. Synthetic		3. Chemically coated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343670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sz="4000" dirty="0" smtClean="0"/>
              <a:t>Desirable </a:t>
            </a:r>
            <a:r>
              <a:rPr lang="en-IN" sz="4000" dirty="0" err="1"/>
              <a:t>Mold</a:t>
            </a:r>
            <a:r>
              <a:rPr lang="en-IN" sz="4000" dirty="0"/>
              <a:t> </a:t>
            </a:r>
            <a:r>
              <a:rPr lang="en-IN" sz="4000" dirty="0" smtClean="0"/>
              <a:t>sand Properties </a:t>
            </a:r>
            <a:r>
              <a:rPr lang="en-IN" sz="4000" dirty="0"/>
              <a:t>and Characteristics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/>
              <a:t>Strength</a:t>
            </a:r>
            <a:r>
              <a:rPr lang="en-IN" sz="2400" dirty="0" smtClean="0"/>
              <a:t> </a:t>
            </a:r>
            <a:r>
              <a:rPr lang="en-IN" sz="2400" dirty="0"/>
              <a:t>- </a:t>
            </a:r>
            <a:r>
              <a:rPr lang="en-IN" sz="2400" i="1" dirty="0"/>
              <a:t>to maintain shape and resist </a:t>
            </a:r>
            <a:r>
              <a:rPr lang="en-IN" sz="2400" i="1" dirty="0" smtClean="0"/>
              <a:t>erosion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/>
              <a:t>Permeability </a:t>
            </a:r>
            <a:r>
              <a:rPr lang="en-IN" sz="2400" dirty="0"/>
              <a:t>- </a:t>
            </a:r>
            <a:r>
              <a:rPr lang="en-IN" sz="2400" i="1" dirty="0"/>
              <a:t>to allow hot air and gases to pass through voids in sand </a:t>
            </a:r>
            <a:endParaRPr lang="en-IN" sz="2400" i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/>
              <a:t>Thermal </a:t>
            </a:r>
            <a:r>
              <a:rPr lang="en-IN" sz="2400" b="1" dirty="0"/>
              <a:t>stability </a:t>
            </a:r>
            <a:r>
              <a:rPr lang="en-IN" sz="2400" dirty="0"/>
              <a:t>- </a:t>
            </a:r>
            <a:r>
              <a:rPr lang="en-IN" sz="2400" i="1" dirty="0"/>
              <a:t>to resist cracking on contact with molten metal </a:t>
            </a:r>
            <a:endParaRPr lang="en-IN" sz="2400" i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/>
              <a:t>Collapsibility</a:t>
            </a:r>
            <a:r>
              <a:rPr lang="en-IN" sz="2400" dirty="0" smtClean="0"/>
              <a:t> </a:t>
            </a:r>
            <a:r>
              <a:rPr lang="en-IN" sz="2400" dirty="0"/>
              <a:t>- </a:t>
            </a:r>
            <a:r>
              <a:rPr lang="en-IN" sz="2400" i="1" dirty="0"/>
              <a:t>ability to give way and allow casting to shrink without cracking the </a:t>
            </a:r>
            <a:r>
              <a:rPr lang="en-IN" sz="2400" i="1" dirty="0" smtClean="0"/>
              <a:t>casting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/>
              <a:t>Reusability</a:t>
            </a:r>
            <a:r>
              <a:rPr lang="en-IN" sz="2400" dirty="0" smtClean="0"/>
              <a:t> </a:t>
            </a:r>
            <a:r>
              <a:rPr lang="en-IN" sz="2400" dirty="0"/>
              <a:t>- </a:t>
            </a:r>
            <a:r>
              <a:rPr lang="en-IN" sz="2400" i="1" dirty="0"/>
              <a:t>can sand from broken </a:t>
            </a:r>
            <a:r>
              <a:rPr lang="en-IN" sz="2400" i="1" dirty="0" err="1"/>
              <a:t>mold</a:t>
            </a:r>
            <a:r>
              <a:rPr lang="en-IN" sz="2400" i="1" dirty="0"/>
              <a:t> be reused to make other </a:t>
            </a:r>
            <a:r>
              <a:rPr lang="en-IN" sz="2400" i="1" dirty="0" err="1"/>
              <a:t>molds</a:t>
            </a:r>
            <a:r>
              <a:rPr lang="en-IN" sz="2400" i="1" dirty="0"/>
              <a:t>. 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4076703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BINDERS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Organic 	- Cereal, resins, pitch, drying oil, molasses etc.,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In-Organic	- Fire clay, </a:t>
            </a:r>
            <a:r>
              <a:rPr lang="en-US" sz="2400" b="1" dirty="0" smtClean="0">
                <a:solidFill>
                  <a:srgbClr val="FFC000"/>
                </a:solidFill>
              </a:rPr>
              <a:t>KAOLINITE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C000"/>
                </a:solidFill>
              </a:rPr>
              <a:t>BENTONITE</a:t>
            </a:r>
            <a:r>
              <a:rPr lang="en-US" sz="2400" dirty="0" smtClean="0"/>
              <a:t> and ILLITE</a:t>
            </a:r>
          </a:p>
          <a:p>
            <a:pPr marL="0" indent="0" algn="ctr"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C000"/>
                </a:solidFill>
              </a:rPr>
              <a:t>High Thermo Chemical stability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US" sz="2400" b="1" dirty="0" smtClean="0"/>
              <a:t>TYPICAL </a:t>
            </a:r>
            <a:r>
              <a:rPr lang="en-US" sz="2400" b="1" dirty="0" smtClean="0">
                <a:solidFill>
                  <a:srgbClr val="00B050"/>
                </a:solidFill>
              </a:rPr>
              <a:t>GREEN MOULDING SAND </a:t>
            </a:r>
            <a:r>
              <a:rPr lang="en-US" sz="2400" b="1" dirty="0" smtClean="0"/>
              <a:t>for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gray iron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Silica sand	= 68 to 86%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Clay		= 10 to 20%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Water		= 3 to 6%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Additives	= 1 to 6%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560934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ADDITIVES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Additives are added to the molding sand to </a:t>
            </a:r>
            <a:r>
              <a:rPr lang="en-US" sz="2800" i="1" u="sng" dirty="0" smtClean="0">
                <a:solidFill>
                  <a:srgbClr val="00B050"/>
                </a:solidFill>
              </a:rPr>
              <a:t>improve the properties</a:t>
            </a:r>
            <a:r>
              <a:rPr lang="en-US" sz="2800" i="1" dirty="0" smtClean="0"/>
              <a:t> like </a:t>
            </a:r>
            <a:r>
              <a:rPr lang="en-US" sz="2800" i="1" dirty="0" smtClean="0">
                <a:solidFill>
                  <a:srgbClr val="0070C0"/>
                </a:solidFill>
              </a:rPr>
              <a:t>strength, refractoriness and permeability</a:t>
            </a:r>
            <a:r>
              <a:rPr lang="en-US" sz="2800" i="1" dirty="0" smtClean="0"/>
              <a:t>. </a:t>
            </a:r>
          </a:p>
          <a:p>
            <a:pPr marL="0" indent="0" algn="just">
              <a:buNone/>
            </a:pPr>
            <a:endParaRPr lang="en-US" sz="2800" i="1" dirty="0" smtClean="0"/>
          </a:p>
          <a:p>
            <a:pPr marL="0" indent="0" algn="just">
              <a:buNone/>
            </a:pPr>
            <a:r>
              <a:rPr lang="en-US" sz="2800" dirty="0" smtClean="0"/>
              <a:t>Necessary of Additives: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2500" i="1" dirty="0" smtClean="0"/>
              <a:t>To give a good surface finish to the casting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US" sz="2500" i="1" dirty="0" smtClean="0"/>
              <a:t>To eliminate casting defects </a:t>
            </a:r>
          </a:p>
          <a:p>
            <a:pPr marL="400050" lvl="1" indent="0" algn="just">
              <a:buNone/>
            </a:pPr>
            <a:r>
              <a:rPr lang="en-US" sz="2500" i="1" dirty="0" smtClean="0"/>
              <a:t>(Expansion of </a:t>
            </a:r>
            <a:r>
              <a:rPr lang="en-US" sz="2500" i="1" dirty="0" err="1" smtClean="0"/>
              <a:t>moulding</a:t>
            </a:r>
            <a:r>
              <a:rPr lang="en-US" sz="2500" i="1" dirty="0" smtClean="0"/>
              <a:t> sand or Contraction of he casting)</a:t>
            </a:r>
          </a:p>
          <a:p>
            <a:pPr marL="914400" lvl="1" indent="-514350" algn="just">
              <a:buFont typeface="+mj-lt"/>
              <a:buAutoNum type="arabicPeriod"/>
            </a:pPr>
            <a:endParaRPr lang="en-US" sz="2500" i="1" dirty="0"/>
          </a:p>
          <a:p>
            <a:pPr marL="0" indent="0" algn="just">
              <a:buNone/>
            </a:pPr>
            <a:endParaRPr lang="en-IN" sz="2800" i="1" dirty="0"/>
          </a:p>
        </p:txBody>
      </p:sp>
    </p:spTree>
    <p:extLst>
      <p:ext uri="{BB962C8B-B14F-4D97-AF65-F5344CB8AC3E}">
        <p14:creationId xmlns="" xmlns:p14="http://schemas.microsoft.com/office/powerpoint/2010/main" val="45646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Sea Coal – fine bituminous coal powder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Saw dust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Pitch – distilled from soft coal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Cereals – ground corn flour </a:t>
            </a:r>
            <a:r>
              <a:rPr lang="en-US" i="1" dirty="0" smtClean="0"/>
              <a:t>or</a:t>
            </a:r>
            <a:r>
              <a:rPr lang="en-US" dirty="0" smtClean="0"/>
              <a:t> corn starch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Silica flour – very fine powdered silica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Special additives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Fuel oil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Dextrin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Molasses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Iron oxide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9722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MOULDING SAND PREPARATION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Mixing of sand</a:t>
            </a:r>
          </a:p>
          <a:p>
            <a:pPr>
              <a:buFont typeface="Wingdings" pitchFamily="2" charset="2"/>
              <a:buChar char="ü"/>
            </a:pP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Tempering of sand</a:t>
            </a:r>
          </a:p>
          <a:p>
            <a:pPr>
              <a:buFont typeface="Wingdings" pitchFamily="2" charset="2"/>
              <a:buChar char="ü"/>
            </a:pP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Conditioning of sand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34208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MOULDING TOOLS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4384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6221"/>
            <a:ext cx="1560513" cy="314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1404938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1"/>
            <a:ext cx="3276600" cy="1532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3264045" cy="2008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33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U-I METAL CASTING PROCESSES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09774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1"/>
            <a:ext cx="3200400" cy="1472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09" y="609601"/>
            <a:ext cx="2895600" cy="137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8100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819400"/>
            <a:ext cx="34290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1327"/>
            <a:ext cx="358140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71" y="4876799"/>
            <a:ext cx="2990130" cy="153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901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50520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58140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3008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0" indent="0" algn="just">
              <a:buNone/>
            </a:pPr>
            <a:r>
              <a:rPr lang="en-US" i="1" dirty="0" smtClean="0"/>
              <a:t>	A </a:t>
            </a:r>
            <a:r>
              <a:rPr lang="en-US" b="1" dirty="0" smtClean="0">
                <a:solidFill>
                  <a:srgbClr val="FF0000"/>
                </a:solidFill>
              </a:rPr>
              <a:t>Core</a:t>
            </a:r>
            <a:r>
              <a:rPr lang="en-US" i="1" dirty="0" smtClean="0"/>
              <a:t> is a </a:t>
            </a:r>
            <a:r>
              <a:rPr lang="en-US" i="1" dirty="0" smtClean="0">
                <a:solidFill>
                  <a:srgbClr val="00B050"/>
                </a:solidFill>
              </a:rPr>
              <a:t>body made of sand </a:t>
            </a:r>
            <a:r>
              <a:rPr lang="en-US" i="1" dirty="0" smtClean="0"/>
              <a:t>which is used  to make a cavity or a hole in a casting.</a:t>
            </a:r>
          </a:p>
          <a:p>
            <a:pPr marL="0" indent="0" algn="just">
              <a:buNone/>
            </a:pPr>
            <a:endParaRPr lang="en-US" i="1" dirty="0"/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Core Print </a:t>
            </a:r>
            <a:r>
              <a:rPr lang="en-US" sz="2800" i="1" dirty="0" smtClean="0"/>
              <a:t>is the projection on a pattern. </a:t>
            </a:r>
          </a:p>
          <a:p>
            <a:pPr algn="just">
              <a:buFont typeface="Wingdings" pitchFamily="2" charset="2"/>
              <a:buChar char="v"/>
            </a:pPr>
            <a:endParaRPr lang="en-US" sz="2800" i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i="1" dirty="0" smtClean="0"/>
              <a:t>It forms a seat in the </a:t>
            </a:r>
            <a:r>
              <a:rPr lang="en-US" sz="2800" i="1" dirty="0" err="1" smtClean="0"/>
              <a:t>mould</a:t>
            </a:r>
            <a:r>
              <a:rPr lang="en-US" sz="2800" i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800" i="1" dirty="0"/>
          </a:p>
          <a:p>
            <a:pPr algn="just">
              <a:buFont typeface="Wingdings" pitchFamily="2" charset="2"/>
              <a:buChar char="v"/>
            </a:pP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Core</a:t>
            </a:r>
            <a:r>
              <a:rPr lang="en-US" sz="2800" i="1" dirty="0" smtClean="0"/>
              <a:t> is supported in the seat formed by the </a:t>
            </a:r>
            <a:r>
              <a:rPr lang="en-US" sz="2800" b="1" dirty="0" smtClean="0">
                <a:solidFill>
                  <a:srgbClr val="C00000"/>
                </a:solidFill>
              </a:rPr>
              <a:t>Core Print</a:t>
            </a:r>
            <a:r>
              <a:rPr lang="en-US" sz="2800" i="1" dirty="0" smtClean="0"/>
              <a:t>.</a:t>
            </a:r>
          </a:p>
          <a:p>
            <a:pPr marL="0" indent="0" algn="just">
              <a:buNone/>
            </a:pPr>
            <a:endParaRPr lang="en-US" sz="2800" i="1" dirty="0"/>
          </a:p>
          <a:p>
            <a:pPr algn="just">
              <a:buFont typeface="Wingdings" pitchFamily="2" charset="2"/>
              <a:buChar char="v"/>
            </a:pPr>
            <a:endParaRPr lang="en-US" sz="2800" i="1" dirty="0" smtClean="0"/>
          </a:p>
          <a:p>
            <a:pPr marL="0" indent="0" algn="just">
              <a:buNone/>
            </a:pPr>
            <a:endParaRPr lang="en-IN" i="1" dirty="0"/>
          </a:p>
        </p:txBody>
      </p:sp>
    </p:spTree>
    <p:extLst>
      <p:ext uri="{BB962C8B-B14F-4D97-AF65-F5344CB8AC3E}">
        <p14:creationId xmlns="" xmlns:p14="http://schemas.microsoft.com/office/powerpoint/2010/main" val="171853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TYPES OF CORE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800" i="1" dirty="0" smtClean="0"/>
              <a:t>According to the state of core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Green sand core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Dry sand core</a:t>
            </a:r>
            <a:endParaRPr lang="en-IN" sz="2400" i="1" dirty="0" smtClean="0"/>
          </a:p>
          <a:p>
            <a:pPr marL="514350" indent="-514350">
              <a:buFont typeface="+mj-lt"/>
              <a:buAutoNum type="alphaLcParenR"/>
            </a:pPr>
            <a:endParaRPr lang="en-US" sz="2800" i="1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i="1" dirty="0" smtClean="0"/>
              <a:t>According to the position of the core in the </a:t>
            </a:r>
            <a:r>
              <a:rPr lang="en-US" sz="2800" i="1" dirty="0" err="1" smtClean="0"/>
              <a:t>mould</a:t>
            </a:r>
            <a:endParaRPr lang="en-US" sz="2800" i="1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Horizontal core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Vertical core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Balanced core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Hanging core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i="1" dirty="0" smtClean="0"/>
              <a:t>Drop core</a:t>
            </a:r>
          </a:p>
        </p:txBody>
      </p:sp>
    </p:spTree>
    <p:extLst>
      <p:ext uri="{BB962C8B-B14F-4D97-AF65-F5344CB8AC3E}">
        <p14:creationId xmlns="" xmlns:p14="http://schemas.microsoft.com/office/powerpoint/2010/main" val="268971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381000"/>
            <a:ext cx="31242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18" y="228600"/>
            <a:ext cx="3108325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124200" cy="191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6" y="4800600"/>
            <a:ext cx="2452254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54" y="4800600"/>
            <a:ext cx="4100946" cy="167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406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172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ESSENTIAL QUALITIES OF A CORE: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Permeability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Refractoriness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Strength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Collapsibility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Stability</a:t>
            </a:r>
          </a:p>
          <a:p>
            <a:pPr marL="0" indent="0">
              <a:buNone/>
            </a:pPr>
            <a:r>
              <a:rPr lang="en-US" sz="2800" u="sng" dirty="0" smtClean="0"/>
              <a:t>MATERIALS: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Core Sand (Refractories) – Silica sand, Zircon, </a:t>
            </a:r>
            <a:r>
              <a:rPr lang="en-US" sz="2800" dirty="0" err="1" smtClean="0"/>
              <a:t>Olivin</a:t>
            </a:r>
            <a:r>
              <a:rPr lang="en-US" sz="2800" dirty="0" smtClean="0"/>
              <a:t> etc.,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Binders – Vegetable </a:t>
            </a:r>
            <a:r>
              <a:rPr lang="en-US" sz="2800" i="1" dirty="0" smtClean="0"/>
              <a:t>or</a:t>
            </a:r>
            <a:r>
              <a:rPr lang="en-US" sz="2800" dirty="0" smtClean="0"/>
              <a:t> Mineral oil, Corn flour, Resins water, Fire clay,  </a:t>
            </a:r>
            <a:r>
              <a:rPr lang="en-US" sz="2800" dirty="0" err="1" smtClean="0"/>
              <a:t>Bentonite</a:t>
            </a:r>
            <a:r>
              <a:rPr lang="en-US" sz="2800" dirty="0" smtClean="0"/>
              <a:t>, Urea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Additives – Wood flour, Coal powder, Seal coal, Graphite, Cow dung, Straw etc.,</a:t>
            </a:r>
          </a:p>
        </p:txBody>
      </p:sp>
    </p:spTree>
    <p:extLst>
      <p:ext uri="{BB962C8B-B14F-4D97-AF65-F5344CB8AC3E}">
        <p14:creationId xmlns="" xmlns:p14="http://schemas.microsoft.com/office/powerpoint/2010/main" val="290598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CORE BOXES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Half core box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2. Dump </a:t>
            </a:r>
            <a:r>
              <a:rPr lang="en-US" sz="2800" i="1" dirty="0" smtClean="0"/>
              <a:t>or</a:t>
            </a:r>
            <a:r>
              <a:rPr lang="en-US" sz="2800" dirty="0" smtClean="0"/>
              <a:t> slap core box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3. Split core box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IN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2528455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6670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1645226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215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4. </a:t>
            </a:r>
            <a:r>
              <a:rPr lang="en-US" dirty="0" err="1" smtClean="0"/>
              <a:t>Strickle</a:t>
            </a:r>
            <a:r>
              <a:rPr lang="en-US" dirty="0" smtClean="0"/>
              <a:t> </a:t>
            </a:r>
            <a:r>
              <a:rPr lang="en-US" dirty="0"/>
              <a:t>core </a:t>
            </a:r>
            <a:r>
              <a:rPr lang="en-US" dirty="0" smtClean="0"/>
              <a:t>box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5. Gang </a:t>
            </a:r>
            <a:r>
              <a:rPr lang="en-US" dirty="0"/>
              <a:t>core </a:t>
            </a:r>
            <a:r>
              <a:rPr lang="en-US" dirty="0" smtClean="0"/>
              <a:t>box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3352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3886200"/>
            <a:ext cx="358457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647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609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CORE OVENS</a:t>
            </a:r>
          </a:p>
          <a:p>
            <a:pPr marL="514350" indent="-514350">
              <a:buAutoNum type="arabicPeriod"/>
            </a:pPr>
            <a:r>
              <a:rPr lang="en-US" dirty="0" smtClean="0"/>
              <a:t>Batch type ovens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Continuous type ovens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2743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53340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8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Dielectric baking ovens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1054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799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715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SAND CASTING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Sand moulds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Type of patterns </a:t>
            </a:r>
          </a:p>
          <a:p>
            <a:pPr>
              <a:buNone/>
            </a:pPr>
            <a:r>
              <a:rPr lang="en-US" dirty="0" smtClean="0"/>
              <a:t> – Pattern materials </a:t>
            </a:r>
          </a:p>
          <a:p>
            <a:pPr>
              <a:buNone/>
            </a:pPr>
            <a:r>
              <a:rPr lang="en-US" dirty="0" smtClean="0"/>
              <a:t> – Pattern allowances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Moulding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sand </a:t>
            </a:r>
          </a:p>
          <a:p>
            <a:pPr>
              <a:buNone/>
            </a:pPr>
            <a:r>
              <a:rPr lang="en-US" dirty="0" smtClean="0"/>
              <a:t> – Types</a:t>
            </a:r>
          </a:p>
          <a:p>
            <a:pPr>
              <a:buNone/>
            </a:pPr>
            <a:r>
              <a:rPr lang="en-US" dirty="0" smtClean="0"/>
              <a:t> – Properties</a:t>
            </a:r>
          </a:p>
          <a:p>
            <a:pPr>
              <a:buNone/>
            </a:pPr>
            <a:r>
              <a:rPr lang="en-US" dirty="0" smtClean="0"/>
              <a:t> –  Testing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Core making</a:t>
            </a:r>
          </a:p>
          <a:p>
            <a:pPr>
              <a:buNone/>
            </a:pPr>
            <a:r>
              <a:rPr lang="en-US" dirty="0" smtClean="0"/>
              <a:t> – Types</a:t>
            </a:r>
          </a:p>
          <a:p>
            <a:pPr>
              <a:buNone/>
            </a:pPr>
            <a:r>
              <a:rPr lang="en-US" dirty="0" smtClean="0"/>
              <a:t> – Applications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Moulding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machines</a:t>
            </a:r>
          </a:p>
          <a:p>
            <a:pPr>
              <a:buNone/>
            </a:pPr>
            <a:r>
              <a:rPr lang="en-US" dirty="0" smtClean="0"/>
              <a:t> – Types </a:t>
            </a:r>
          </a:p>
          <a:p>
            <a:pPr>
              <a:buNone/>
            </a:pPr>
            <a:r>
              <a:rPr lang="en-US" dirty="0" smtClean="0"/>
              <a:t> – Application</a:t>
            </a:r>
          </a:p>
          <a:p>
            <a:pPr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685800"/>
            <a:ext cx="4495800" cy="5867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MELTING FURNACES </a:t>
            </a:r>
          </a:p>
          <a:p>
            <a:pPr lvl="1">
              <a:buNone/>
            </a:pPr>
            <a:r>
              <a:rPr lang="en-US" sz="2800" dirty="0" smtClean="0"/>
              <a:t>– Blast</a:t>
            </a:r>
          </a:p>
          <a:p>
            <a:pPr lvl="1">
              <a:buNone/>
            </a:pPr>
            <a:r>
              <a:rPr lang="en-US" sz="2800" dirty="0" smtClean="0"/>
              <a:t>– Cupola 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SPECIAL CASTING PROCESSES </a:t>
            </a:r>
          </a:p>
          <a:p>
            <a:pPr>
              <a:buNone/>
            </a:pPr>
            <a:r>
              <a:rPr lang="en-US" dirty="0" smtClean="0"/>
              <a:t>– Shell </a:t>
            </a:r>
          </a:p>
          <a:p>
            <a:pPr>
              <a:buNone/>
            </a:pPr>
            <a:r>
              <a:rPr lang="en-US" dirty="0" smtClean="0"/>
              <a:t>– investment casting</a:t>
            </a:r>
          </a:p>
          <a:p>
            <a:pPr>
              <a:buNone/>
            </a:pPr>
            <a:r>
              <a:rPr lang="en-US" dirty="0" smtClean="0"/>
              <a:t> – Ceramic mould</a:t>
            </a:r>
          </a:p>
          <a:p>
            <a:pPr>
              <a:buNone/>
            </a:pPr>
            <a:r>
              <a:rPr lang="en-US" dirty="0" smtClean="0"/>
              <a:t> – Lost Wax process</a:t>
            </a:r>
          </a:p>
          <a:p>
            <a:pPr>
              <a:buNone/>
            </a:pPr>
            <a:r>
              <a:rPr lang="en-US" dirty="0" smtClean="0"/>
              <a:t> – Pressure die casting</a:t>
            </a:r>
          </a:p>
          <a:p>
            <a:pPr>
              <a:buNone/>
            </a:pPr>
            <a:r>
              <a:rPr lang="en-US" dirty="0" smtClean="0"/>
              <a:t> – Centrifugal casting</a:t>
            </a:r>
          </a:p>
          <a:p>
            <a:pPr>
              <a:buNone/>
            </a:pPr>
            <a:r>
              <a:rPr lang="en-US" dirty="0" smtClean="0"/>
              <a:t> – CO2 process</a:t>
            </a:r>
          </a:p>
          <a:p>
            <a:pPr>
              <a:buNone/>
            </a:pPr>
            <a:r>
              <a:rPr lang="en-US" dirty="0" smtClean="0"/>
              <a:t> – Stir Casting</a:t>
            </a:r>
          </a:p>
          <a:p>
            <a:pPr>
              <a:buNone/>
            </a:pPr>
            <a:r>
              <a:rPr lang="en-US" dirty="0" smtClean="0"/>
              <a:t>(Working principle)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DEFECTS IN SAND CASTING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CORE MAKING METHOD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Hand core making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smtClean="0"/>
              <a:t>Core sand preparation</a:t>
            </a:r>
          </a:p>
          <a:p>
            <a:pPr marL="914400" lvl="1" indent="-514350">
              <a:buFont typeface="+mj-lt"/>
              <a:buAutoNum type="romanLcPeriod"/>
            </a:pPr>
            <a:endParaRPr lang="en-US" sz="24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err="1" smtClean="0"/>
              <a:t>Moulding</a:t>
            </a:r>
            <a:r>
              <a:rPr lang="en-US" sz="2400" dirty="0" smtClean="0"/>
              <a:t> a green sand core </a:t>
            </a:r>
          </a:p>
          <a:p>
            <a:pPr marL="914400" lvl="1" indent="-514350">
              <a:buFont typeface="+mj-lt"/>
              <a:buAutoNum type="romanLcPeriod"/>
            </a:pPr>
            <a:endParaRPr lang="en-US" sz="24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smtClean="0"/>
              <a:t>Baking  </a:t>
            </a:r>
            <a:r>
              <a:rPr lang="en-US" sz="2400" dirty="0">
                <a:solidFill>
                  <a:prstClr val="black"/>
                </a:solidFill>
              </a:rPr>
              <a:t>- 200</a:t>
            </a:r>
            <a:r>
              <a:rPr lang="en-US" sz="2400" baseline="30000" dirty="0">
                <a:solidFill>
                  <a:prstClr val="black"/>
                </a:solidFill>
              </a:rPr>
              <a:t>o</a:t>
            </a:r>
            <a:r>
              <a:rPr lang="en-US" sz="2400" dirty="0">
                <a:solidFill>
                  <a:prstClr val="black"/>
                </a:solidFill>
              </a:rPr>
              <a:t>C to </a:t>
            </a:r>
            <a:r>
              <a:rPr lang="en-US" sz="2400" dirty="0" smtClean="0">
                <a:solidFill>
                  <a:prstClr val="black"/>
                </a:solidFill>
              </a:rPr>
              <a:t>350</a:t>
            </a:r>
            <a:r>
              <a:rPr lang="en-US" sz="2400" baseline="30000" dirty="0" smtClean="0">
                <a:solidFill>
                  <a:prstClr val="black"/>
                </a:solidFill>
              </a:rPr>
              <a:t>o</a:t>
            </a:r>
            <a:r>
              <a:rPr lang="en-US" sz="2400" dirty="0" smtClean="0">
                <a:solidFill>
                  <a:prstClr val="black"/>
                </a:solidFill>
              </a:rPr>
              <a:t>C</a:t>
            </a:r>
          </a:p>
          <a:p>
            <a:pPr marL="914400" lvl="1" indent="-514350">
              <a:buFont typeface="+mj-lt"/>
              <a:buAutoNum type="romanLcPeriod"/>
            </a:pPr>
            <a:endParaRPr lang="en-US" sz="24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smtClean="0"/>
              <a:t>Finishing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2000" dirty="0" smtClean="0"/>
              <a:t>Trimming – </a:t>
            </a:r>
            <a:r>
              <a:rPr lang="en-US" sz="2000" i="1" dirty="0" smtClean="0"/>
              <a:t>removing fins and sand projections by </a:t>
            </a:r>
            <a:r>
              <a:rPr lang="en-US" sz="2000" b="1" dirty="0" smtClean="0"/>
              <a:t>filing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2000" dirty="0" smtClean="0"/>
              <a:t>Brushing – </a:t>
            </a:r>
            <a:r>
              <a:rPr lang="en-US" sz="2000" i="1" dirty="0" smtClean="0"/>
              <a:t>process of removing loose sand by </a:t>
            </a:r>
            <a:r>
              <a:rPr lang="en-US" sz="2000" b="1" dirty="0" smtClean="0"/>
              <a:t>brushes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2000" dirty="0" smtClean="0"/>
              <a:t>Sizing – </a:t>
            </a:r>
            <a:r>
              <a:rPr lang="en-US" sz="2000" i="1" dirty="0" smtClean="0"/>
              <a:t>making a core to a correct size by </a:t>
            </a:r>
            <a:r>
              <a:rPr lang="en-US" sz="2000" b="1" dirty="0" smtClean="0"/>
              <a:t>grinding</a:t>
            </a:r>
            <a:r>
              <a:rPr lang="en-US" sz="2000" dirty="0" smtClean="0"/>
              <a:t> </a:t>
            </a:r>
            <a:r>
              <a:rPr lang="en-US" sz="2000" i="1" dirty="0" smtClean="0"/>
              <a:t>or</a:t>
            </a:r>
            <a:r>
              <a:rPr lang="en-US" sz="2000" dirty="0" smtClean="0"/>
              <a:t> </a:t>
            </a:r>
            <a:r>
              <a:rPr lang="en-US" sz="2000" b="1" dirty="0" smtClean="0"/>
              <a:t>filing</a:t>
            </a:r>
          </a:p>
          <a:p>
            <a:pPr marL="800100" lvl="2" indent="0">
              <a:buNone/>
            </a:pPr>
            <a:endParaRPr lang="en-US" sz="2000" b="1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smtClean="0"/>
              <a:t>Coating</a:t>
            </a:r>
          </a:p>
          <a:p>
            <a:pPr marL="1314450" lvl="2" indent="-514350">
              <a:buFont typeface="Wingdings" pitchFamily="2" charset="2"/>
              <a:buChar char="v"/>
            </a:pPr>
            <a:r>
              <a:rPr lang="en-US" sz="2000" dirty="0" smtClean="0"/>
              <a:t>Coating material – powdered graphite </a:t>
            </a:r>
            <a:r>
              <a:rPr lang="en-US" sz="2000" i="1" dirty="0" smtClean="0"/>
              <a:t>or </a:t>
            </a:r>
            <a:r>
              <a:rPr lang="en-US" sz="2000" dirty="0" smtClean="0"/>
              <a:t>Silica </a:t>
            </a:r>
            <a:r>
              <a:rPr lang="en-US" sz="2000" i="1" dirty="0" smtClean="0"/>
              <a:t>or</a:t>
            </a:r>
            <a:r>
              <a:rPr lang="en-US" sz="2000" dirty="0" smtClean="0"/>
              <a:t> Mica</a:t>
            </a:r>
          </a:p>
          <a:p>
            <a:pPr marL="1314450" lvl="2" indent="-514350">
              <a:buFont typeface="Wingdings" pitchFamily="2" charset="2"/>
              <a:buChar char="v"/>
            </a:pPr>
            <a:r>
              <a:rPr lang="en-US" sz="2000" dirty="0" smtClean="0"/>
              <a:t>Coating is applied either by dipping or spraying. This is also called as </a:t>
            </a:r>
            <a:r>
              <a:rPr lang="en-US" sz="2000" b="1" dirty="0" smtClean="0"/>
              <a:t>Dressing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914400" lvl="1" indent="-514350">
              <a:buFont typeface="+mj-lt"/>
              <a:buAutoNum type="romanLcPeriod"/>
            </a:pPr>
            <a:endParaRPr lang="en-IN" sz="24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684199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b="1" dirty="0" smtClean="0"/>
              <a:t>Hot core box method</a:t>
            </a:r>
          </a:p>
          <a:p>
            <a:pPr marL="0" indent="0">
              <a:buNone/>
            </a:pPr>
            <a:endParaRPr lang="en-IN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3810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99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b="1" dirty="0" smtClean="0"/>
              <a:t>Baking or Curing </a:t>
            </a:r>
            <a:r>
              <a:rPr lang="en-US" sz="2800" i="1" dirty="0" smtClean="0"/>
              <a:t>will be </a:t>
            </a:r>
            <a:r>
              <a:rPr lang="en-US" sz="2800" i="1" dirty="0" smtClean="0">
                <a:solidFill>
                  <a:srgbClr val="00B050"/>
                </a:solidFill>
              </a:rPr>
              <a:t>lengthens the production process </a:t>
            </a:r>
            <a:r>
              <a:rPr lang="en-US" sz="2800" i="1" dirty="0" smtClean="0"/>
              <a:t>and </a:t>
            </a:r>
            <a:r>
              <a:rPr lang="en-US" sz="2800" i="1" dirty="0" smtClean="0">
                <a:solidFill>
                  <a:srgbClr val="00B0F0"/>
                </a:solidFill>
              </a:rPr>
              <a:t>lowers the operating efficiency of the foundry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sz="2800" i="1" dirty="0" smtClean="0"/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This can be eliminated by using </a:t>
            </a:r>
            <a:r>
              <a:rPr lang="en-US" sz="2800" i="1" dirty="0" smtClean="0">
                <a:solidFill>
                  <a:srgbClr val="0070C0"/>
                </a:solidFill>
              </a:rPr>
              <a:t>quickset synthetic resins-bonded</a:t>
            </a:r>
            <a:r>
              <a:rPr lang="en-US" sz="2800" i="1" dirty="0" smtClean="0"/>
              <a:t> core sands.</a:t>
            </a:r>
          </a:p>
          <a:p>
            <a:pPr marL="0" indent="0">
              <a:buNone/>
            </a:pPr>
            <a:endParaRPr lang="en-US" sz="2800" i="1" dirty="0" smtClean="0"/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Binders – Phenol formaldehyde, Urea formaldehyde, Phenolic alcohols and Furan-base binders.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n-US" sz="2400" i="1" dirty="0" smtClean="0"/>
              <a:t>These binders are capable of hardening at 230-250</a:t>
            </a:r>
            <a:r>
              <a:rPr lang="en-US" sz="2000" baseline="30000" dirty="0" smtClean="0">
                <a:solidFill>
                  <a:prstClr val="black"/>
                </a:solidFill>
              </a:rPr>
              <a:t>o</a:t>
            </a:r>
            <a:r>
              <a:rPr lang="en-US" sz="2000" dirty="0" smtClean="0">
                <a:solidFill>
                  <a:prstClr val="black"/>
                </a:solidFill>
              </a:rPr>
              <a:t>C</a:t>
            </a:r>
            <a:r>
              <a:rPr lang="en-US" i="1" dirty="0" smtClean="0"/>
              <a:t> in a short time (2 to 3 minutes)</a:t>
            </a:r>
          </a:p>
          <a:p>
            <a:pPr marL="0" lvl="1" indent="0">
              <a:buNone/>
            </a:pPr>
            <a:endParaRPr lang="en-US" i="1" dirty="0" smtClean="0"/>
          </a:p>
          <a:p>
            <a:pPr marL="342900" lvl="1" indent="-342900">
              <a:buFont typeface="Wingdings" pitchFamily="2" charset="2"/>
              <a:buChar char="v"/>
            </a:pPr>
            <a:r>
              <a:rPr lang="en-US" i="1" dirty="0" smtClean="0">
                <a:solidFill>
                  <a:prstClr val="black"/>
                </a:solidFill>
              </a:rPr>
              <a:t>Catalysts – Benzene sulfonic and Nitric acids (to speed up the process of curing)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61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sz="2800" b="1" dirty="0" smtClean="0"/>
              <a:t>Synthetic resin-based cold curing Method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/>
              <a:t> These sands do not require heat treatment after obtaining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 smtClean="0"/>
              <a:t>     from ovens.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/>
              <a:t>In this method core is allowed to stand in the air for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 smtClean="0"/>
              <a:t>    30 to 120 min. (having strength of about 800 to 1200 </a:t>
            </a:r>
            <a:r>
              <a:rPr lang="en-IN" sz="2400" dirty="0" err="1" smtClean="0"/>
              <a:t>kPa</a:t>
            </a:r>
            <a:r>
              <a:rPr lang="en-IN" sz="2400" dirty="0" smtClean="0"/>
              <a:t>.</a:t>
            </a:r>
          </a:p>
          <a:p>
            <a:pPr marL="800100" lvl="2" indent="0" algn="just">
              <a:lnSpc>
                <a:spcPct val="150000"/>
              </a:lnSpc>
              <a:buFont typeface="Wingdings" pitchFamily="2" charset="2"/>
              <a:buChar char="q"/>
            </a:pPr>
            <a:endParaRPr lang="en-IN" sz="1600" dirty="0" smtClean="0"/>
          </a:p>
          <a:p>
            <a:pPr marL="800100" lvl="2" indent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600" dirty="0" smtClean="0"/>
              <a:t> </a:t>
            </a:r>
            <a:r>
              <a:rPr lang="en-IN" sz="2000" dirty="0" smtClean="0"/>
              <a:t>Strength is lesser than HOT BOX METHOD.</a:t>
            </a:r>
          </a:p>
          <a:p>
            <a:pPr marL="800100" lvl="2" indent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/>
              <a:t> Only used for moderately complex and simple configuration</a:t>
            </a:r>
            <a:r>
              <a:rPr lang="en-IN" sz="1600" dirty="0" smtClean="0"/>
              <a:t>.            </a:t>
            </a:r>
            <a:endParaRPr lang="en-IN" sz="1600" dirty="0"/>
          </a:p>
        </p:txBody>
      </p:sp>
    </p:spTree>
    <p:extLst>
      <p:ext uri="{BB962C8B-B14F-4D97-AF65-F5344CB8AC3E}">
        <p14:creationId xmlns="" xmlns:p14="http://schemas.microsoft.com/office/powerpoint/2010/main" val="357977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Ferrous metals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Iron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/>
              <a:t>Non-Ferrous metals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Aluminium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Some of the </a:t>
            </a:r>
            <a:r>
              <a:rPr lang="en-US" sz="2400" i="1" dirty="0" smtClean="0">
                <a:solidFill>
                  <a:srgbClr val="00B050"/>
                </a:solidFill>
              </a:rPr>
              <a:t>complicated shapes </a:t>
            </a:r>
            <a:r>
              <a:rPr lang="en-US" sz="2400" dirty="0" smtClean="0"/>
              <a:t>may not be produced on the components with </a:t>
            </a:r>
            <a:r>
              <a:rPr lang="en-US" sz="2400" i="1" dirty="0" smtClean="0">
                <a:solidFill>
                  <a:srgbClr val="00B0F0"/>
                </a:solidFill>
              </a:rPr>
              <a:t>conventional </a:t>
            </a:r>
            <a:r>
              <a:rPr lang="en-US" sz="2400" dirty="0" smtClean="0"/>
              <a:t>machining processes.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910038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(SAND)</a:t>
            </a:r>
            <a:r>
              <a:rPr lang="en-US" i="1" dirty="0" smtClean="0"/>
              <a:t> </a:t>
            </a:r>
            <a:r>
              <a:rPr lang="en-US" b="1" dirty="0" smtClean="0"/>
              <a:t>CASTING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i="1" dirty="0" smtClean="0"/>
              <a:t>Casting </a:t>
            </a:r>
            <a:r>
              <a:rPr lang="en-US" sz="2800" dirty="0" smtClean="0"/>
              <a:t>is one of the processes used for making components of </a:t>
            </a:r>
            <a:r>
              <a:rPr lang="en-US" sz="2800" i="1" u="sng" dirty="0" smtClean="0">
                <a:solidFill>
                  <a:srgbClr val="00B050"/>
                </a:solidFill>
              </a:rPr>
              <a:t>complicated shapes</a:t>
            </a:r>
            <a:r>
              <a:rPr lang="en-US" sz="2800" dirty="0" smtClean="0"/>
              <a:t> in </a:t>
            </a:r>
            <a:r>
              <a:rPr lang="en-US" sz="2800" i="1" dirty="0" smtClean="0">
                <a:solidFill>
                  <a:srgbClr val="0070C0"/>
                </a:solidFill>
              </a:rPr>
              <a:t>larger quantity</a:t>
            </a:r>
            <a:r>
              <a:rPr lang="en-US" sz="2800" i="1" dirty="0" smtClean="0"/>
              <a:t>.</a:t>
            </a:r>
          </a:p>
          <a:p>
            <a:pPr marL="0" indent="0" algn="just">
              <a:buNone/>
            </a:pPr>
            <a:endParaRPr lang="en-US" sz="2800" i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Producing metal parts by pouring </a:t>
            </a:r>
            <a:r>
              <a:rPr lang="en-US" sz="2800" i="1" u="sng" dirty="0" smtClean="0">
                <a:solidFill>
                  <a:srgbClr val="00B050"/>
                </a:solidFill>
              </a:rPr>
              <a:t>molten metal</a:t>
            </a:r>
            <a:r>
              <a:rPr lang="en-US" sz="2800" dirty="0" smtClean="0"/>
              <a:t> into the </a:t>
            </a:r>
            <a:r>
              <a:rPr lang="en-US" sz="2800" i="1" dirty="0" err="1" smtClean="0">
                <a:solidFill>
                  <a:srgbClr val="FF0000"/>
                </a:solidFill>
              </a:rPr>
              <a:t>mould</a:t>
            </a:r>
            <a:r>
              <a:rPr lang="en-US" sz="2800" dirty="0" smtClean="0"/>
              <a:t> </a:t>
            </a:r>
            <a:r>
              <a:rPr lang="en-US" sz="2800" i="1" dirty="0" smtClean="0"/>
              <a:t>or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mold </a:t>
            </a:r>
            <a:r>
              <a:rPr lang="en-US" sz="2800" dirty="0" smtClean="0"/>
              <a:t>cavity of the required shape and allowing the metal </a:t>
            </a:r>
            <a:r>
              <a:rPr lang="en-US" sz="2800" dirty="0" smtClean="0">
                <a:solidFill>
                  <a:srgbClr val="00B0F0"/>
                </a:solidFill>
              </a:rPr>
              <a:t>to solidify. 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The solidified metal piece is called as “</a:t>
            </a:r>
            <a:r>
              <a:rPr lang="en-US" sz="2800" i="1" u="sng" dirty="0" smtClean="0">
                <a:solidFill>
                  <a:srgbClr val="C00000"/>
                </a:solidFill>
              </a:rPr>
              <a:t>casting</a:t>
            </a:r>
            <a:r>
              <a:rPr lang="en-US" sz="2800" dirty="0" smtClean="0"/>
              <a:t>”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A plant where the castings are made is called a “</a:t>
            </a:r>
            <a:r>
              <a:rPr lang="en-US" sz="2800" i="1" u="sng" dirty="0" smtClean="0">
                <a:solidFill>
                  <a:srgbClr val="C00000"/>
                </a:solidFill>
              </a:rPr>
              <a:t>Foundry</a:t>
            </a:r>
            <a:r>
              <a:rPr lang="en-US" sz="2800" dirty="0" smtClean="0"/>
              <a:t>”</a:t>
            </a:r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IN" sz="2800" i="1" dirty="0"/>
          </a:p>
        </p:txBody>
      </p:sp>
    </p:spTree>
    <p:extLst>
      <p:ext uri="{BB962C8B-B14F-4D97-AF65-F5344CB8AC3E}">
        <p14:creationId xmlns="" xmlns:p14="http://schemas.microsoft.com/office/powerpoint/2010/main" val="833058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582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273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SAND MOULDS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</a:rPr>
              <a:t>Mould</a:t>
            </a:r>
            <a:r>
              <a:rPr lang="en-US" sz="2800" dirty="0" smtClean="0"/>
              <a:t> is the cavity of the required shape made in </a:t>
            </a:r>
            <a:r>
              <a:rPr lang="en-US" sz="2800" i="1" u="sng" dirty="0" err="1" smtClean="0">
                <a:solidFill>
                  <a:srgbClr val="00B050"/>
                </a:solidFill>
              </a:rPr>
              <a:t>moulding</a:t>
            </a:r>
            <a:r>
              <a:rPr lang="en-US" sz="2800" i="1" u="sng" dirty="0" smtClean="0">
                <a:solidFill>
                  <a:srgbClr val="00B050"/>
                </a:solidFill>
              </a:rPr>
              <a:t> sand</a:t>
            </a:r>
            <a:r>
              <a:rPr lang="en-US" sz="2800" dirty="0" smtClean="0"/>
              <a:t> or other material.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Pattern</a:t>
            </a:r>
            <a:r>
              <a:rPr lang="en-US" sz="2800" dirty="0" smtClean="0"/>
              <a:t> is the model of required casting made in wood, metal or plastics.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u="sng" dirty="0" smtClean="0"/>
              <a:t>Foundry processes</a:t>
            </a:r>
            <a:endParaRPr lang="en-US" sz="2800" u="sng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Pattern making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Mould</a:t>
            </a:r>
            <a:r>
              <a:rPr lang="en-US" sz="2800" dirty="0" smtClean="0"/>
              <a:t> making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Casting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989300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1211</Words>
  <Application>Microsoft Office PowerPoint</Application>
  <PresentationFormat>On-screen Show (4:3)</PresentationFormat>
  <Paragraphs>330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Slipstream</vt:lpstr>
      <vt:lpstr>Couture</vt:lpstr>
      <vt:lpstr>MANUFACTURING TECHNOLOGY-I [ME6302]</vt:lpstr>
      <vt:lpstr>Slide 2</vt:lpstr>
      <vt:lpstr>Slide 3</vt:lpstr>
      <vt:lpstr>U-I METAL CASTING PROCESSES</vt:lpstr>
      <vt:lpstr>Slide 5</vt:lpstr>
      <vt:lpstr>INTRODUCTION</vt:lpstr>
      <vt:lpstr>(SAND) CASTING</vt:lpstr>
      <vt:lpstr>Slide 8</vt:lpstr>
      <vt:lpstr>SAND MOULDS</vt:lpstr>
      <vt:lpstr>Pattern</vt:lpstr>
      <vt:lpstr>TYPES OF PATTERN</vt:lpstr>
      <vt:lpstr> SOLID or SINGLE PIECE Pattern </vt:lpstr>
      <vt:lpstr> SPLIT Pattern </vt:lpstr>
      <vt:lpstr> LOOSE PIECE Pattern </vt:lpstr>
      <vt:lpstr> MATCH PLATE Pattern </vt:lpstr>
      <vt:lpstr> SWEEP Pattern </vt:lpstr>
      <vt:lpstr> SKELETON Pattern </vt:lpstr>
      <vt:lpstr> SEGMENTAL Pattern </vt:lpstr>
      <vt:lpstr> SHELL Pattern </vt:lpstr>
      <vt:lpstr>Slide 20</vt:lpstr>
      <vt:lpstr>PATTERN MATERIALS</vt:lpstr>
      <vt:lpstr>COLOUR SCHEME FOR PATTERNS</vt:lpstr>
      <vt:lpstr>SELECTION OF PATTERN MATERIALS (Requirements of a good pattern)</vt:lpstr>
      <vt:lpstr>PATTERN ALLOWANCE</vt:lpstr>
      <vt:lpstr>Slide 25</vt:lpstr>
      <vt:lpstr>Slide 26</vt:lpstr>
      <vt:lpstr>RAPPING or SHAKE ALLOWANCE</vt:lpstr>
      <vt:lpstr>MOULDING SAND</vt:lpstr>
      <vt:lpstr>TYPES OF SAND</vt:lpstr>
      <vt:lpstr>TYPES OF MOULDING SAND</vt:lpstr>
      <vt:lpstr>Slide 31</vt:lpstr>
      <vt:lpstr>PROPERTIES OF MOULDING SAND</vt:lpstr>
      <vt:lpstr>MOULDING SAND</vt:lpstr>
      <vt:lpstr> Desirable Mold sand Properties and Characteristics </vt:lpstr>
      <vt:lpstr>BINDERS</vt:lpstr>
      <vt:lpstr>ADDITIVES</vt:lpstr>
      <vt:lpstr>Slide 37</vt:lpstr>
      <vt:lpstr>MOULDING SAND PREPARATION</vt:lpstr>
      <vt:lpstr>MOULDING TOOLS</vt:lpstr>
      <vt:lpstr>Slide 40</vt:lpstr>
      <vt:lpstr>Slide 41</vt:lpstr>
      <vt:lpstr>CORE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gomathi</cp:lastModifiedBy>
  <cp:revision>73</cp:revision>
  <dcterms:created xsi:type="dcterms:W3CDTF">2006-08-16T00:00:00Z</dcterms:created>
  <dcterms:modified xsi:type="dcterms:W3CDTF">2015-07-31T06:24:02Z</dcterms:modified>
</cp:coreProperties>
</file>